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3"/>
  </p:notesMasterIdLst>
  <p:handoutMasterIdLst>
    <p:handoutMasterId r:id="rId14"/>
  </p:handoutMasterIdLst>
  <p:sldIdLst>
    <p:sldId id="379" r:id="rId6"/>
    <p:sldId id="495" r:id="rId7"/>
    <p:sldId id="496" r:id="rId8"/>
    <p:sldId id="499" r:id="rId9"/>
    <p:sldId id="497" r:id="rId10"/>
    <p:sldId id="498" r:id="rId11"/>
    <p:sldId id="500" r:id="rId12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CCDD44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3091" autoAdjust="0"/>
  </p:normalViewPr>
  <p:slideViewPr>
    <p:cSldViewPr snapToGrid="0" snapToObjects="1">
      <p:cViewPr varScale="1">
        <p:scale>
          <a:sx n="68" d="100"/>
          <a:sy n="68" d="100"/>
        </p:scale>
        <p:origin x="720" y="72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27/08/2018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8/27/2018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30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9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53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552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0456" y="93163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81819" y="95943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0456" y="105062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5" name="Imagen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0456" y="105062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0456" y="105062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20456" y="105062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73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37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4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1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01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27/08/2018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702" r:id="rId8"/>
    <p:sldLayoutId id="2147483705" r:id="rId9"/>
    <p:sldLayoutId id="2147483706" r:id="rId10"/>
    <p:sldLayoutId id="2147483707" r:id="rId11"/>
    <p:sldLayoutId id="2147483719" r:id="rId12"/>
    <p:sldLayoutId id="2147483698" r:id="rId13"/>
    <p:sldLayoutId id="2147483664" r:id="rId14"/>
    <p:sldLayoutId id="2147483650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676" r:id="rId21"/>
    <p:sldLayoutId id="2147483680" r:id="rId22"/>
    <p:sldLayoutId id="2147483665" r:id="rId23"/>
    <p:sldLayoutId id="2147483668" r:id="rId24"/>
    <p:sldLayoutId id="2147483673" r:id="rId25"/>
    <p:sldLayoutId id="2147483678" r:id="rId26"/>
    <p:sldLayoutId id="2147483662" r:id="rId27"/>
    <p:sldLayoutId id="2147483713" r:id="rId28"/>
    <p:sldLayoutId id="2147483666" r:id="rId29"/>
    <p:sldLayoutId id="2147483674" r:id="rId30"/>
    <p:sldLayoutId id="2147483675" r:id="rId31"/>
    <p:sldLayoutId id="2147483679" r:id="rId32"/>
    <p:sldLayoutId id="2147483663" r:id="rId33"/>
    <p:sldLayoutId id="2147483667" r:id="rId34"/>
    <p:sldLayoutId id="2147483718" r:id="rId35"/>
    <p:sldLayoutId id="2147483672" r:id="rId36"/>
    <p:sldLayoutId id="2147483669" r:id="rId37"/>
    <p:sldLayoutId id="2147483677" r:id="rId38"/>
    <p:sldLayoutId id="214748371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emf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10" Type="http://schemas.openxmlformats.org/officeDocument/2006/relationships/image" Target="../media/image16.png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2943065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Cierre y Garantía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5189" y="4520228"/>
            <a:ext cx="1559948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 Distribución Squad Sprint Cierre</a:t>
            </a:r>
            <a:endParaRPr lang="es-CO" dirty="0"/>
          </a:p>
        </p:txBody>
      </p:sp>
      <p:sp>
        <p:nvSpPr>
          <p:cNvPr id="4" name="Rectángulo redondeado 3"/>
          <p:cNvSpPr/>
          <p:nvPr/>
        </p:nvSpPr>
        <p:spPr>
          <a:xfrm>
            <a:off x="6051359" y="1608908"/>
            <a:ext cx="5465451" cy="424820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stefanini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 t="38048" r="3599" b="37407"/>
          <a:stretch/>
        </p:blipFill>
        <p:spPr bwMode="auto">
          <a:xfrm>
            <a:off x="8050836" y="1740090"/>
            <a:ext cx="1516267" cy="43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6596497" y="3252789"/>
            <a:ext cx="1130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Scrum Master</a:t>
            </a:r>
            <a:endParaRPr lang="es-CO" sz="12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1755" y="3294249"/>
            <a:ext cx="778773" cy="104912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35" y="2124191"/>
            <a:ext cx="795099" cy="107845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388199" y="4361963"/>
            <a:ext cx="134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2 Desarrolladores .NET</a:t>
            </a:r>
            <a:endParaRPr lang="es-CO" sz="12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061" y="3274945"/>
            <a:ext cx="792775" cy="1077652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7869936" y="3192638"/>
            <a:ext cx="112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Líder Técnico</a:t>
            </a:r>
          </a:p>
          <a:p>
            <a:pPr algn="ctr"/>
            <a:r>
              <a:rPr lang="es-ES" sz="1200" dirty="0" smtClean="0"/>
              <a:t>JAVA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932621" y="4590274"/>
            <a:ext cx="1499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Analista Funcional/Pruebas</a:t>
            </a:r>
            <a:endParaRPr lang="es-CO" sz="12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7860" y="3600489"/>
            <a:ext cx="758373" cy="103198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3244" y="2114369"/>
            <a:ext cx="860402" cy="1147203"/>
          </a:xfrm>
          <a:prstGeom prst="rect">
            <a:avLst/>
          </a:prstGeom>
        </p:spPr>
      </p:pic>
      <p:sp>
        <p:nvSpPr>
          <p:cNvPr id="19" name="Rectángulo redondeado 18"/>
          <p:cNvSpPr/>
          <p:nvPr/>
        </p:nvSpPr>
        <p:spPr>
          <a:xfrm>
            <a:off x="421074" y="1604604"/>
            <a:ext cx="5465451" cy="424820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988" y="2070668"/>
            <a:ext cx="820539" cy="1249147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1617194" y="3252789"/>
            <a:ext cx="134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Gerente Proyecto</a:t>
            </a:r>
          </a:p>
          <a:p>
            <a:pPr algn="ctr"/>
            <a:r>
              <a:rPr lang="es-ES" sz="1200" dirty="0" smtClean="0"/>
              <a:t>(Lina Melo)</a:t>
            </a:r>
            <a:endParaRPr lang="es-CO" sz="1200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6302" y="3906831"/>
            <a:ext cx="709707" cy="96263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8217" y="2199679"/>
            <a:ext cx="792775" cy="1237844"/>
          </a:xfrm>
          <a:prstGeom prst="rect">
            <a:avLst/>
          </a:prstGeom>
        </p:spPr>
      </p:pic>
      <p:sp>
        <p:nvSpPr>
          <p:cNvPr id="30" name="CuadroTexto 29"/>
          <p:cNvSpPr txBox="1"/>
          <p:nvPr/>
        </p:nvSpPr>
        <p:spPr>
          <a:xfrm>
            <a:off x="3614072" y="4799572"/>
            <a:ext cx="1406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smtClean="0"/>
              <a:t>BA por aplicación</a:t>
            </a:r>
            <a:endParaRPr lang="es-CO" sz="12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3443271" y="3215283"/>
            <a:ext cx="134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Líder Técnico </a:t>
            </a:r>
          </a:p>
          <a:p>
            <a:pPr algn="ctr"/>
            <a:r>
              <a:rPr lang="es-ES" sz="1200" dirty="0" smtClean="0"/>
              <a:t>Javier Sepulveda</a:t>
            </a:r>
            <a:endParaRPr lang="es-CO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439374" y="4707240"/>
            <a:ext cx="134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Product Owner</a:t>
            </a:r>
          </a:p>
          <a:p>
            <a:pPr algn="ctr"/>
            <a:r>
              <a:rPr lang="es-ES" sz="1200" dirty="0" smtClean="0"/>
              <a:t>Jorge Garay</a:t>
            </a:r>
            <a:endParaRPr lang="es-CO" sz="1200" dirty="0"/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932" y="3794783"/>
            <a:ext cx="758373" cy="103198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2599" y="1729230"/>
            <a:ext cx="1183034" cy="530848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54" y="3906831"/>
            <a:ext cx="709707" cy="9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8545" y="85209"/>
            <a:ext cx="10787455" cy="938601"/>
          </a:xfrm>
        </p:spPr>
        <p:txBody>
          <a:bodyPr>
            <a:normAutofit/>
          </a:bodyPr>
          <a:lstStyle/>
          <a:p>
            <a:r>
              <a:rPr lang="es-CO" dirty="0" smtClean="0"/>
              <a:t>PLANEACIÓN GENERAL</a:t>
            </a:r>
            <a:r>
              <a:rPr lang="es-CO" sz="2800" dirty="0" smtClean="0"/>
              <a:t/>
            </a:r>
            <a:br>
              <a:rPr lang="es-CO" sz="2800" dirty="0" smtClean="0"/>
            </a:br>
            <a:r>
              <a:rPr lang="es-CO" sz="2800" b="0" dirty="0" smtClean="0"/>
              <a:t>  </a:t>
            </a:r>
            <a:r>
              <a:rPr lang="es-CO" sz="2800" b="0" dirty="0" smtClean="0">
                <a:solidFill>
                  <a:srgbClr val="92D050"/>
                </a:solidFill>
              </a:rPr>
              <a:t>Cierre </a:t>
            </a:r>
            <a:r>
              <a:rPr lang="es-CO" sz="2800" b="0" dirty="0">
                <a:solidFill>
                  <a:srgbClr val="92D050"/>
                </a:solidFill>
              </a:rPr>
              <a:t>f</a:t>
            </a:r>
            <a:r>
              <a:rPr lang="es-CO" sz="2800" b="0" dirty="0" smtClean="0">
                <a:solidFill>
                  <a:srgbClr val="92D050"/>
                </a:solidFill>
              </a:rPr>
              <a:t>ábrica ágil AON</a:t>
            </a:r>
            <a:endParaRPr lang="es-CO" sz="2800" dirty="0"/>
          </a:p>
        </p:txBody>
      </p:sp>
      <p:sp>
        <p:nvSpPr>
          <p:cNvPr id="11" name="Rectángulo 10"/>
          <p:cNvSpPr/>
          <p:nvPr/>
        </p:nvSpPr>
        <p:spPr>
          <a:xfrm>
            <a:off x="8106373" y="1302860"/>
            <a:ext cx="3823221" cy="492160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8104398" y="1274660"/>
            <a:ext cx="3841602" cy="1983376"/>
            <a:chOff x="3854867" y="7244787"/>
            <a:chExt cx="3254975" cy="2709236"/>
          </a:xfrm>
        </p:grpSpPr>
        <p:sp>
          <p:nvSpPr>
            <p:cNvPr id="37" name="Llamada rectangular 36"/>
            <p:cNvSpPr/>
            <p:nvPr/>
          </p:nvSpPr>
          <p:spPr>
            <a:xfrm>
              <a:off x="3854867" y="7244787"/>
              <a:ext cx="3254974" cy="2139490"/>
            </a:xfrm>
            <a:prstGeom prst="wedgeRectCallout">
              <a:avLst>
                <a:gd name="adj1" fmla="val 20871"/>
                <a:gd name="adj2" fmla="val 76630"/>
              </a:avLst>
            </a:prstGeom>
            <a:gradFill flip="none" rotWithShape="1">
              <a:gsLst>
                <a:gs pos="0">
                  <a:srgbClr val="97EBFF"/>
                </a:gs>
                <a:gs pos="100000">
                  <a:srgbClr val="00B2DC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/>
            </a:p>
          </p:txBody>
        </p:sp>
        <p:sp>
          <p:nvSpPr>
            <p:cNvPr id="38" name="Forma libre 37"/>
            <p:cNvSpPr/>
            <p:nvPr/>
          </p:nvSpPr>
          <p:spPr>
            <a:xfrm>
              <a:off x="4813782" y="7244787"/>
              <a:ext cx="2296060" cy="2709236"/>
            </a:xfrm>
            <a:custGeom>
              <a:avLst/>
              <a:gdLst>
                <a:gd name="connsiteX0" fmla="*/ 1492999 w 1712369"/>
                <a:gd name="connsiteY0" fmla="*/ 0 h 2536361"/>
                <a:gd name="connsiteX1" fmla="*/ 1645650 w 1712369"/>
                <a:gd name="connsiteY1" fmla="*/ 7708 h 2536361"/>
                <a:gd name="connsiteX2" fmla="*/ 1712369 w 1712369"/>
                <a:gd name="connsiteY2" fmla="*/ 17891 h 2536361"/>
                <a:gd name="connsiteX3" fmla="*/ 1712369 w 1712369"/>
                <a:gd name="connsiteY3" fmla="*/ 1168399 h 2536361"/>
                <a:gd name="connsiteX4" fmla="*/ 1712369 w 1712369"/>
                <a:gd name="connsiteY4" fmla="*/ 1669142 h 2536361"/>
                <a:gd name="connsiteX5" fmla="*/ 1712369 w 1712369"/>
                <a:gd name="connsiteY5" fmla="*/ 2002970 h 2536361"/>
                <a:gd name="connsiteX6" fmla="*/ 1307783 w 1712369"/>
                <a:gd name="connsiteY6" fmla="*/ 2002970 h 2536361"/>
                <a:gd name="connsiteX7" fmla="*/ 1005258 w 1712369"/>
                <a:gd name="connsiteY7" fmla="*/ 2536361 h 2536361"/>
                <a:gd name="connsiteX8" fmla="*/ 700905 w 1712369"/>
                <a:gd name="connsiteY8" fmla="*/ 2002970 h 2536361"/>
                <a:gd name="connsiteX9" fmla="*/ 91278 w 1712369"/>
                <a:gd name="connsiteY9" fmla="*/ 2002970 h 2536361"/>
                <a:gd name="connsiteX10" fmla="*/ 67123 w 1712369"/>
                <a:gd name="connsiteY10" fmla="*/ 1936972 h 2536361"/>
                <a:gd name="connsiteX11" fmla="*/ 0 w 1712369"/>
                <a:gd name="connsiteY11" fmla="*/ 1492999 h 2536361"/>
                <a:gd name="connsiteX12" fmla="*/ 1492999 w 1712369"/>
                <a:gd name="connsiteY12" fmla="*/ 0 h 253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2369" h="2536361">
                  <a:moveTo>
                    <a:pt x="1492999" y="0"/>
                  </a:moveTo>
                  <a:cubicBezTo>
                    <a:pt x="1544534" y="0"/>
                    <a:pt x="1595459" y="2611"/>
                    <a:pt x="1645650" y="7708"/>
                  </a:cubicBezTo>
                  <a:lnTo>
                    <a:pt x="1712369" y="17891"/>
                  </a:lnTo>
                  <a:lnTo>
                    <a:pt x="1712369" y="1168399"/>
                  </a:lnTo>
                  <a:lnTo>
                    <a:pt x="1712369" y="1669142"/>
                  </a:lnTo>
                  <a:lnTo>
                    <a:pt x="1712369" y="2002970"/>
                  </a:lnTo>
                  <a:lnTo>
                    <a:pt x="1307783" y="2002970"/>
                  </a:lnTo>
                  <a:lnTo>
                    <a:pt x="1005258" y="2536361"/>
                  </a:lnTo>
                  <a:lnTo>
                    <a:pt x="700905" y="2002970"/>
                  </a:lnTo>
                  <a:lnTo>
                    <a:pt x="91278" y="2002970"/>
                  </a:lnTo>
                  <a:lnTo>
                    <a:pt x="67123" y="1936972"/>
                  </a:lnTo>
                  <a:cubicBezTo>
                    <a:pt x="23500" y="1796721"/>
                    <a:pt x="0" y="1647604"/>
                    <a:pt x="0" y="1492999"/>
                  </a:cubicBezTo>
                  <a:cubicBezTo>
                    <a:pt x="0" y="668438"/>
                    <a:pt x="668438" y="0"/>
                    <a:pt x="1492999" y="0"/>
                  </a:cubicBezTo>
                  <a:close/>
                </a:path>
              </a:pathLst>
            </a:custGeom>
            <a:solidFill>
              <a:srgbClr val="00B2DC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/>
            </a:p>
          </p:txBody>
        </p:sp>
      </p:grpSp>
      <p:sp>
        <p:nvSpPr>
          <p:cNvPr id="13" name="Rectángulo 12"/>
          <p:cNvSpPr/>
          <p:nvPr/>
        </p:nvSpPr>
        <p:spPr>
          <a:xfrm>
            <a:off x="4148675" y="1278770"/>
            <a:ext cx="3823221" cy="494569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211165" y="1290601"/>
            <a:ext cx="3823221" cy="49338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CO">
              <a:solidFill>
                <a:schemeClr val="accent6"/>
              </a:solidFill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214514" y="1267621"/>
            <a:ext cx="3845219" cy="1936640"/>
            <a:chOff x="859876" y="1601370"/>
            <a:chExt cx="2438495" cy="2536361"/>
          </a:xfrm>
        </p:grpSpPr>
        <p:sp>
          <p:nvSpPr>
            <p:cNvPr id="35" name="Llamada rectangular 34"/>
            <p:cNvSpPr/>
            <p:nvPr/>
          </p:nvSpPr>
          <p:spPr>
            <a:xfrm>
              <a:off x="859876" y="1601370"/>
              <a:ext cx="2427514" cy="2002970"/>
            </a:xfrm>
            <a:prstGeom prst="wedgeRectCallout">
              <a:avLst>
                <a:gd name="adj1" fmla="val 20871"/>
                <a:gd name="adj2" fmla="val 76630"/>
              </a:avLst>
            </a:prstGeom>
            <a:gradFill flip="none" rotWithShape="1">
              <a:gsLst>
                <a:gs pos="0">
                  <a:srgbClr val="FEB300"/>
                </a:gs>
                <a:gs pos="100000">
                  <a:srgbClr val="F27F00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/>
            </a:p>
          </p:txBody>
        </p:sp>
        <p:sp>
          <p:nvSpPr>
            <p:cNvPr id="36" name="Forma libre 35"/>
            <p:cNvSpPr/>
            <p:nvPr/>
          </p:nvSpPr>
          <p:spPr>
            <a:xfrm>
              <a:off x="1586002" y="1601370"/>
              <a:ext cx="1712369" cy="2536361"/>
            </a:xfrm>
            <a:custGeom>
              <a:avLst/>
              <a:gdLst>
                <a:gd name="connsiteX0" fmla="*/ 1492999 w 1712369"/>
                <a:gd name="connsiteY0" fmla="*/ 0 h 2536361"/>
                <a:gd name="connsiteX1" fmla="*/ 1645650 w 1712369"/>
                <a:gd name="connsiteY1" fmla="*/ 7708 h 2536361"/>
                <a:gd name="connsiteX2" fmla="*/ 1712369 w 1712369"/>
                <a:gd name="connsiteY2" fmla="*/ 17891 h 2536361"/>
                <a:gd name="connsiteX3" fmla="*/ 1712369 w 1712369"/>
                <a:gd name="connsiteY3" fmla="*/ 1168399 h 2536361"/>
                <a:gd name="connsiteX4" fmla="*/ 1712369 w 1712369"/>
                <a:gd name="connsiteY4" fmla="*/ 1669142 h 2536361"/>
                <a:gd name="connsiteX5" fmla="*/ 1712369 w 1712369"/>
                <a:gd name="connsiteY5" fmla="*/ 2002970 h 2536361"/>
                <a:gd name="connsiteX6" fmla="*/ 1307783 w 1712369"/>
                <a:gd name="connsiteY6" fmla="*/ 2002970 h 2536361"/>
                <a:gd name="connsiteX7" fmla="*/ 1005258 w 1712369"/>
                <a:gd name="connsiteY7" fmla="*/ 2536361 h 2536361"/>
                <a:gd name="connsiteX8" fmla="*/ 700905 w 1712369"/>
                <a:gd name="connsiteY8" fmla="*/ 2002970 h 2536361"/>
                <a:gd name="connsiteX9" fmla="*/ 91278 w 1712369"/>
                <a:gd name="connsiteY9" fmla="*/ 2002970 h 2536361"/>
                <a:gd name="connsiteX10" fmla="*/ 67123 w 1712369"/>
                <a:gd name="connsiteY10" fmla="*/ 1936972 h 2536361"/>
                <a:gd name="connsiteX11" fmla="*/ 0 w 1712369"/>
                <a:gd name="connsiteY11" fmla="*/ 1492999 h 2536361"/>
                <a:gd name="connsiteX12" fmla="*/ 1492999 w 1712369"/>
                <a:gd name="connsiteY12" fmla="*/ 0 h 253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2369" h="2536361">
                  <a:moveTo>
                    <a:pt x="1492999" y="0"/>
                  </a:moveTo>
                  <a:cubicBezTo>
                    <a:pt x="1544534" y="0"/>
                    <a:pt x="1595459" y="2611"/>
                    <a:pt x="1645650" y="7708"/>
                  </a:cubicBezTo>
                  <a:lnTo>
                    <a:pt x="1712369" y="17891"/>
                  </a:lnTo>
                  <a:lnTo>
                    <a:pt x="1712369" y="1168399"/>
                  </a:lnTo>
                  <a:lnTo>
                    <a:pt x="1712369" y="1669142"/>
                  </a:lnTo>
                  <a:lnTo>
                    <a:pt x="1712369" y="2002970"/>
                  </a:lnTo>
                  <a:lnTo>
                    <a:pt x="1307783" y="2002970"/>
                  </a:lnTo>
                  <a:lnTo>
                    <a:pt x="1005258" y="2536361"/>
                  </a:lnTo>
                  <a:lnTo>
                    <a:pt x="700905" y="2002970"/>
                  </a:lnTo>
                  <a:lnTo>
                    <a:pt x="91278" y="2002970"/>
                  </a:lnTo>
                  <a:lnTo>
                    <a:pt x="67123" y="1936972"/>
                  </a:lnTo>
                  <a:cubicBezTo>
                    <a:pt x="23500" y="1796721"/>
                    <a:pt x="0" y="1647604"/>
                    <a:pt x="0" y="1492999"/>
                  </a:cubicBezTo>
                  <a:cubicBezTo>
                    <a:pt x="0" y="668438"/>
                    <a:pt x="668438" y="0"/>
                    <a:pt x="1492999" y="0"/>
                  </a:cubicBezTo>
                  <a:close/>
                </a:path>
              </a:pathLst>
            </a:custGeom>
            <a:solidFill>
              <a:srgbClr val="F27F00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4143778" y="1267621"/>
            <a:ext cx="3832642" cy="1936640"/>
            <a:chOff x="3573167" y="1601370"/>
            <a:chExt cx="2427514" cy="2536361"/>
          </a:xfrm>
        </p:grpSpPr>
        <p:sp>
          <p:nvSpPr>
            <p:cNvPr id="33" name="Llamada rectangular 32"/>
            <p:cNvSpPr/>
            <p:nvPr/>
          </p:nvSpPr>
          <p:spPr>
            <a:xfrm>
              <a:off x="3573167" y="1601370"/>
              <a:ext cx="2427514" cy="2002970"/>
            </a:xfrm>
            <a:prstGeom prst="wedgeRectCallout">
              <a:avLst>
                <a:gd name="adj1" fmla="val 20871"/>
                <a:gd name="adj2" fmla="val 76630"/>
              </a:avLst>
            </a:prstGeom>
            <a:gradFill flip="none" rotWithShape="1">
              <a:gsLst>
                <a:gs pos="0">
                  <a:srgbClr val="F59B99"/>
                </a:gs>
                <a:gs pos="100000">
                  <a:srgbClr val="DE3632"/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/>
            </a:p>
          </p:txBody>
        </p:sp>
        <p:sp>
          <p:nvSpPr>
            <p:cNvPr id="34" name="Forma libre 33"/>
            <p:cNvSpPr/>
            <p:nvPr/>
          </p:nvSpPr>
          <p:spPr>
            <a:xfrm>
              <a:off x="4288312" y="1601370"/>
              <a:ext cx="1712369" cy="2536361"/>
            </a:xfrm>
            <a:custGeom>
              <a:avLst/>
              <a:gdLst>
                <a:gd name="connsiteX0" fmla="*/ 1492999 w 1712369"/>
                <a:gd name="connsiteY0" fmla="*/ 0 h 2536361"/>
                <a:gd name="connsiteX1" fmla="*/ 1645650 w 1712369"/>
                <a:gd name="connsiteY1" fmla="*/ 7708 h 2536361"/>
                <a:gd name="connsiteX2" fmla="*/ 1712369 w 1712369"/>
                <a:gd name="connsiteY2" fmla="*/ 17891 h 2536361"/>
                <a:gd name="connsiteX3" fmla="*/ 1712369 w 1712369"/>
                <a:gd name="connsiteY3" fmla="*/ 1168399 h 2536361"/>
                <a:gd name="connsiteX4" fmla="*/ 1712369 w 1712369"/>
                <a:gd name="connsiteY4" fmla="*/ 1669142 h 2536361"/>
                <a:gd name="connsiteX5" fmla="*/ 1712369 w 1712369"/>
                <a:gd name="connsiteY5" fmla="*/ 2002970 h 2536361"/>
                <a:gd name="connsiteX6" fmla="*/ 1307783 w 1712369"/>
                <a:gd name="connsiteY6" fmla="*/ 2002970 h 2536361"/>
                <a:gd name="connsiteX7" fmla="*/ 1005258 w 1712369"/>
                <a:gd name="connsiteY7" fmla="*/ 2536361 h 2536361"/>
                <a:gd name="connsiteX8" fmla="*/ 700905 w 1712369"/>
                <a:gd name="connsiteY8" fmla="*/ 2002970 h 2536361"/>
                <a:gd name="connsiteX9" fmla="*/ 91278 w 1712369"/>
                <a:gd name="connsiteY9" fmla="*/ 2002970 h 2536361"/>
                <a:gd name="connsiteX10" fmla="*/ 67123 w 1712369"/>
                <a:gd name="connsiteY10" fmla="*/ 1936972 h 2536361"/>
                <a:gd name="connsiteX11" fmla="*/ 0 w 1712369"/>
                <a:gd name="connsiteY11" fmla="*/ 1492999 h 2536361"/>
                <a:gd name="connsiteX12" fmla="*/ 1492999 w 1712369"/>
                <a:gd name="connsiteY12" fmla="*/ 0 h 2536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2369" h="2536361">
                  <a:moveTo>
                    <a:pt x="1492999" y="0"/>
                  </a:moveTo>
                  <a:cubicBezTo>
                    <a:pt x="1544534" y="0"/>
                    <a:pt x="1595459" y="2611"/>
                    <a:pt x="1645650" y="7708"/>
                  </a:cubicBezTo>
                  <a:lnTo>
                    <a:pt x="1712369" y="17891"/>
                  </a:lnTo>
                  <a:lnTo>
                    <a:pt x="1712369" y="1168399"/>
                  </a:lnTo>
                  <a:lnTo>
                    <a:pt x="1712369" y="1669142"/>
                  </a:lnTo>
                  <a:lnTo>
                    <a:pt x="1712369" y="2002970"/>
                  </a:lnTo>
                  <a:lnTo>
                    <a:pt x="1307783" y="2002970"/>
                  </a:lnTo>
                  <a:lnTo>
                    <a:pt x="1005258" y="2536361"/>
                  </a:lnTo>
                  <a:lnTo>
                    <a:pt x="700905" y="2002970"/>
                  </a:lnTo>
                  <a:lnTo>
                    <a:pt x="91278" y="2002970"/>
                  </a:lnTo>
                  <a:lnTo>
                    <a:pt x="67123" y="1936972"/>
                  </a:lnTo>
                  <a:cubicBezTo>
                    <a:pt x="23500" y="1796721"/>
                    <a:pt x="0" y="1647604"/>
                    <a:pt x="0" y="1492999"/>
                  </a:cubicBezTo>
                  <a:cubicBezTo>
                    <a:pt x="0" y="668438"/>
                    <a:pt x="668438" y="0"/>
                    <a:pt x="1492999" y="0"/>
                  </a:cubicBezTo>
                  <a:close/>
                </a:path>
              </a:pathLst>
            </a:custGeom>
            <a:solidFill>
              <a:srgbClr val="DE3632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CO" dirty="0"/>
            </a:p>
          </p:txBody>
        </p:sp>
      </p:grpSp>
      <p:sp>
        <p:nvSpPr>
          <p:cNvPr id="19" name="CuadroTexto 24"/>
          <p:cNvSpPr txBox="1"/>
          <p:nvPr/>
        </p:nvSpPr>
        <p:spPr>
          <a:xfrm>
            <a:off x="2460736" y="1781327"/>
            <a:ext cx="8899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es-CO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CuadroTexto 25"/>
          <p:cNvSpPr txBox="1"/>
          <p:nvPr/>
        </p:nvSpPr>
        <p:spPr>
          <a:xfrm>
            <a:off x="6342562" y="1774151"/>
            <a:ext cx="982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es-CO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4" y="1459743"/>
            <a:ext cx="853887" cy="1182159"/>
          </a:xfrm>
          <a:prstGeom prst="rect">
            <a:avLst/>
          </a:prstGeom>
        </p:spPr>
      </p:pic>
      <p:sp>
        <p:nvSpPr>
          <p:cNvPr id="27" name="CuadroTexto 32"/>
          <p:cNvSpPr txBox="1"/>
          <p:nvPr/>
        </p:nvSpPr>
        <p:spPr>
          <a:xfrm>
            <a:off x="10355944" y="1793586"/>
            <a:ext cx="1005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6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es-CO" sz="6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CuadroTexto 34"/>
          <p:cNvSpPr txBox="1"/>
          <p:nvPr/>
        </p:nvSpPr>
        <p:spPr>
          <a:xfrm>
            <a:off x="8247147" y="3211448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b="1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 Semibold" panose="020B0702040204020203" pitchFamily="34" charset="0"/>
              </a:rPr>
              <a:t>ENTREGABLES</a:t>
            </a:r>
            <a:endParaRPr lang="es-CO" sz="2000" b="1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CuadroTexto 35"/>
          <p:cNvSpPr txBox="1"/>
          <p:nvPr/>
        </p:nvSpPr>
        <p:spPr>
          <a:xfrm>
            <a:off x="8158313" y="3759737"/>
            <a:ext cx="3787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Código fuente y accesos</a:t>
            </a:r>
          </a:p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Runbooks</a:t>
            </a:r>
          </a:p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Documentación actualizada en repositorios</a:t>
            </a:r>
          </a:p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Acta de entrega de equipos</a:t>
            </a:r>
          </a:p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Acta de cierre del proyectos</a:t>
            </a:r>
          </a:p>
          <a:p>
            <a:endParaRPr lang="es-ES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  <a:p>
            <a:endParaRPr lang="pt-BR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882" y="1472923"/>
            <a:ext cx="1152259" cy="115357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3140" y="1514060"/>
            <a:ext cx="1095002" cy="1094068"/>
          </a:xfrm>
          <a:prstGeom prst="rect">
            <a:avLst/>
          </a:prstGeom>
        </p:spPr>
      </p:pic>
      <p:sp>
        <p:nvSpPr>
          <p:cNvPr id="28" name="CuadroTexto 10"/>
          <p:cNvSpPr txBox="1"/>
          <p:nvPr/>
        </p:nvSpPr>
        <p:spPr>
          <a:xfrm>
            <a:off x="4335093" y="3256918"/>
            <a:ext cx="13195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b="1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 Semibold" panose="020B0702040204020203" pitchFamily="34" charset="0"/>
              </a:rPr>
              <a:t>DURACIÓN</a:t>
            </a:r>
            <a:endParaRPr lang="es-CO" sz="2000" b="1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39" name="CuadroTexto 11"/>
          <p:cNvSpPr txBox="1"/>
          <p:nvPr/>
        </p:nvSpPr>
        <p:spPr>
          <a:xfrm>
            <a:off x="4335092" y="3728127"/>
            <a:ext cx="359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15 días hábiles </a:t>
            </a:r>
          </a:p>
          <a:p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10 septiembre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 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– 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28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 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septiembre</a:t>
            </a:r>
            <a:endParaRPr lang="es-CO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CuadroTexto 26"/>
          <p:cNvSpPr txBox="1"/>
          <p:nvPr/>
        </p:nvSpPr>
        <p:spPr>
          <a:xfrm>
            <a:off x="377395" y="3264423"/>
            <a:ext cx="3297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 Semibold" panose="020B0702040204020203" pitchFamily="34" charset="0"/>
              </a:rPr>
              <a:t>ACTIVIDADES SPRINT CIERRE</a:t>
            </a:r>
            <a:endParaRPr lang="es-CO" sz="2000" b="1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CuadroTexto 27"/>
          <p:cNvSpPr txBox="1"/>
          <p:nvPr/>
        </p:nvSpPr>
        <p:spPr>
          <a:xfrm>
            <a:off x="377394" y="3759737"/>
            <a:ext cx="3596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- Entrega de 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código</a:t>
            </a:r>
            <a:endParaRPr lang="es-ES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- Cierre de </a:t>
            </a:r>
            <a:r>
              <a:rPr lang="es-ES" dirty="0" err="1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Sprints</a:t>
            </a:r>
            <a:endParaRPr lang="es-ES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- Capacitaciones </a:t>
            </a:r>
          </a:p>
          <a:p>
            <a:r>
              <a:rPr lang="es-ES" dirty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- </a:t>
            </a:r>
            <a:r>
              <a:rPr lang="es-ES" dirty="0" smtClean="0">
                <a:solidFill>
                  <a:schemeClr val="bg2">
                    <a:lumMod val="10000"/>
                  </a:schemeClr>
                </a:solidFill>
                <a:latin typeface="Arial Narrow" panose="020B0606020202030204" pitchFamily="34" charset="0"/>
                <a:cs typeface="Segoe UI" panose="020B0502040204020203" pitchFamily="34" charset="0"/>
              </a:rPr>
              <a:t>Despliegue</a:t>
            </a:r>
            <a:endParaRPr lang="es-CO" dirty="0">
              <a:solidFill>
                <a:schemeClr val="bg2">
                  <a:lumMod val="10000"/>
                </a:schemeClr>
              </a:solidFill>
              <a:latin typeface="Arial Narrow" panose="020B0606020202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50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 entrega (Historias por Sprint)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1831" y="1209981"/>
            <a:ext cx="4550589" cy="499932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Total de Aplicaciones a entregar: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AON </a:t>
            </a:r>
            <a:r>
              <a:rPr lang="en-US" sz="1800" dirty="0" smtClean="0"/>
              <a:t>WEB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E-CLAIMS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ENCUESTAS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HAD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HBM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Reporting-Service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SIRCO</a:t>
            </a:r>
            <a:endParaRPr lang="en-US" sz="1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/>
              <a:t>WF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457200" lvl="1" indent="0">
              <a:buNone/>
            </a:pPr>
            <a:r>
              <a:rPr lang="en-US" b="1" dirty="0" smtClean="0"/>
              <a:t>	8 Aplicaciones</a:t>
            </a:r>
          </a:p>
          <a:p>
            <a:pPr marL="457200" lvl="1" indent="0">
              <a:buNone/>
            </a:pPr>
            <a:r>
              <a:rPr lang="en-US" b="1" dirty="0" smtClean="0"/>
              <a:t>62 historias de usuario*</a:t>
            </a:r>
            <a:endParaRPr lang="en-US" b="1" dirty="0"/>
          </a:p>
          <a:p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953" y="1993983"/>
            <a:ext cx="7479809" cy="2642185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9817769" y="5326993"/>
            <a:ext cx="2181725" cy="7379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* Sprint 6: Pendiente Segundo Planning</a:t>
            </a:r>
          </a:p>
        </p:txBody>
      </p:sp>
      <p:cxnSp>
        <p:nvCxnSpPr>
          <p:cNvPr id="10" name="Conector curvado 9"/>
          <p:cNvCxnSpPr/>
          <p:nvPr/>
        </p:nvCxnSpPr>
        <p:spPr>
          <a:xfrm rot="16200000" flipH="1">
            <a:off x="10235060" y="4653421"/>
            <a:ext cx="753587" cy="593556"/>
          </a:xfrm>
          <a:prstGeom prst="curvedConnector3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07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Metodología de trabajo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1421" y="1430854"/>
            <a:ext cx="11134763" cy="4182156"/>
          </a:xfrm>
        </p:spPr>
        <p:txBody>
          <a:bodyPr/>
          <a:lstStyle/>
          <a:p>
            <a:endParaRPr lang="es-ES" sz="2400" dirty="0" smtClean="0"/>
          </a:p>
          <a:p>
            <a:r>
              <a:rPr lang="es-ES" sz="2400" dirty="0" smtClean="0"/>
              <a:t>Tablero Kanban para estado de avance de cierre. </a:t>
            </a:r>
          </a:p>
          <a:p>
            <a:r>
              <a:rPr lang="es-ES" sz="2400" dirty="0"/>
              <a:t>Informe diario de </a:t>
            </a:r>
            <a:r>
              <a:rPr lang="es-ES" sz="2400" dirty="0" smtClean="0"/>
              <a:t>avance</a:t>
            </a:r>
            <a:r>
              <a:rPr lang="es-ES" sz="2400" dirty="0"/>
              <a:t> </a:t>
            </a:r>
            <a:r>
              <a:rPr lang="es-ES" sz="2400" dirty="0" smtClean="0"/>
              <a:t>(Por Sprint, Estado, Demanda y Aplicación)</a:t>
            </a:r>
            <a:endParaRPr lang="es-ES" sz="2400" dirty="0"/>
          </a:p>
          <a:p>
            <a:endParaRPr lang="es-ES" sz="2400" dirty="0" smtClean="0"/>
          </a:p>
          <a:p>
            <a:r>
              <a:rPr lang="es-ES" sz="2400" dirty="0" smtClean="0"/>
              <a:t>Reuniones diarias para revisión de impedimentos </a:t>
            </a:r>
          </a:p>
          <a:p>
            <a:pPr marL="0" indent="0">
              <a:buNone/>
            </a:pPr>
            <a:r>
              <a:rPr lang="es-ES" sz="2400" dirty="0" smtClean="0"/>
              <a:t>(Gerente de proyecto AON y Scrum Master Stefanini)</a:t>
            </a:r>
          </a:p>
          <a:p>
            <a:r>
              <a:rPr lang="es-ES" sz="2400" dirty="0" smtClean="0"/>
              <a:t>Reunión Líderes Técnicos (o por demanda) Martes y Jueves. (LT AON / LT Stefanini)</a:t>
            </a:r>
          </a:p>
          <a:p>
            <a:r>
              <a:rPr lang="es-ES" sz="2400" dirty="0" smtClean="0"/>
              <a:t>Reunión de Cierre del proyecto (Final del Sprint)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609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 Tablero Kanban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815926" y="1447583"/>
            <a:ext cx="745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DEV</a:t>
            </a:r>
            <a:endParaRPr lang="es-CO" b="1" dirty="0"/>
          </a:p>
        </p:txBody>
      </p:sp>
      <p:sp>
        <p:nvSpPr>
          <p:cNvPr id="6" name="CuadroTexto 5"/>
          <p:cNvSpPr txBox="1"/>
          <p:nvPr/>
        </p:nvSpPr>
        <p:spPr>
          <a:xfrm>
            <a:off x="1812382" y="1447583"/>
            <a:ext cx="18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EMPAQUETADO</a:t>
            </a:r>
            <a:endParaRPr lang="es-CO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3772486" y="1472977"/>
            <a:ext cx="10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DEPLOY</a:t>
            </a:r>
            <a:endParaRPr lang="es-CO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162843" y="1472977"/>
            <a:ext cx="10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SMOKE</a:t>
            </a:r>
            <a:endParaRPr lang="es-CO" b="1" dirty="0"/>
          </a:p>
        </p:txBody>
      </p:sp>
      <p:sp>
        <p:nvSpPr>
          <p:cNvPr id="9" name="CuadroTexto 8"/>
          <p:cNvSpPr txBox="1"/>
          <p:nvPr/>
        </p:nvSpPr>
        <p:spPr>
          <a:xfrm>
            <a:off x="6425418" y="1442453"/>
            <a:ext cx="10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QA</a:t>
            </a:r>
            <a:endParaRPr lang="es-CO" b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7425399" y="1460615"/>
            <a:ext cx="10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UAT</a:t>
            </a:r>
            <a:endParaRPr lang="es-CO" b="1" dirty="0"/>
          </a:p>
        </p:txBody>
      </p:sp>
      <p:sp>
        <p:nvSpPr>
          <p:cNvPr id="11" name="CuadroTexto 10"/>
          <p:cNvSpPr txBox="1"/>
          <p:nvPr/>
        </p:nvSpPr>
        <p:spPr>
          <a:xfrm>
            <a:off x="8336281" y="1460615"/>
            <a:ext cx="101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PROD</a:t>
            </a:r>
            <a:endParaRPr lang="es-CO" b="1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575374" y="1156046"/>
            <a:ext cx="2553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/>
              <a:t>DEV (ST)</a:t>
            </a:r>
            <a:r>
              <a:rPr lang="es-ES" sz="1200" dirty="0" smtClean="0"/>
              <a:t>: Desarrollo</a:t>
            </a:r>
          </a:p>
          <a:p>
            <a:r>
              <a:rPr lang="es-ES" sz="1200" b="1" dirty="0" smtClean="0"/>
              <a:t>EMPAQUETADO(ST)</a:t>
            </a:r>
            <a:r>
              <a:rPr lang="es-ES" sz="1200" dirty="0" smtClean="0"/>
              <a:t>: Preparación </a:t>
            </a:r>
          </a:p>
          <a:p>
            <a:r>
              <a:rPr lang="es-ES" sz="1200" dirty="0" smtClean="0"/>
              <a:t>paquete</a:t>
            </a:r>
          </a:p>
          <a:p>
            <a:r>
              <a:rPr lang="es-ES" sz="1200" b="1" dirty="0" smtClean="0"/>
              <a:t>DEPLOY(AON)</a:t>
            </a:r>
            <a:r>
              <a:rPr lang="es-ES" sz="1200" dirty="0" smtClean="0"/>
              <a:t>: Despliegue </a:t>
            </a:r>
          </a:p>
          <a:p>
            <a:r>
              <a:rPr lang="es-ES" sz="1200" b="1" dirty="0" smtClean="0"/>
              <a:t>SMOKE(ST)</a:t>
            </a:r>
            <a:r>
              <a:rPr lang="es-ES" sz="1200" dirty="0" smtClean="0"/>
              <a:t>: Prueba humo</a:t>
            </a:r>
          </a:p>
          <a:p>
            <a:r>
              <a:rPr lang="es-ES" sz="1200" b="1" dirty="0" smtClean="0"/>
              <a:t>QA(AON)</a:t>
            </a:r>
            <a:r>
              <a:rPr lang="es-ES" sz="1200" dirty="0" smtClean="0"/>
              <a:t>: Prueba ambiente QA</a:t>
            </a:r>
          </a:p>
          <a:p>
            <a:r>
              <a:rPr lang="es-ES" sz="1200" b="1" dirty="0" smtClean="0"/>
              <a:t>UAT(AON)</a:t>
            </a:r>
            <a:r>
              <a:rPr lang="es-ES" sz="1200" dirty="0" smtClean="0"/>
              <a:t>: Prueba UAT</a:t>
            </a:r>
          </a:p>
          <a:p>
            <a:r>
              <a:rPr lang="es-ES" sz="1200" b="1" dirty="0" smtClean="0"/>
              <a:t>PROD(AON)</a:t>
            </a:r>
            <a:r>
              <a:rPr lang="es-ES" sz="1200" dirty="0" smtClean="0"/>
              <a:t>: Publicado en producción</a:t>
            </a:r>
            <a:endParaRPr lang="es-CO" sz="1200" dirty="0"/>
          </a:p>
        </p:txBody>
      </p:sp>
      <p:cxnSp>
        <p:nvCxnSpPr>
          <p:cNvPr id="14" name="Conector recto 13"/>
          <p:cNvCxnSpPr/>
          <p:nvPr/>
        </p:nvCxnSpPr>
        <p:spPr>
          <a:xfrm>
            <a:off x="1716258" y="1414318"/>
            <a:ext cx="0" cy="366177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514584" y="1414318"/>
            <a:ext cx="0" cy="370226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005757" y="1402316"/>
            <a:ext cx="0" cy="371426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201509" y="1402316"/>
            <a:ext cx="0" cy="371426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7270653" y="1402316"/>
            <a:ext cx="0" cy="371426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8185054" y="1402316"/>
            <a:ext cx="0" cy="3714269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/>
          <p:cNvCxnSpPr/>
          <p:nvPr/>
        </p:nvCxnSpPr>
        <p:spPr>
          <a:xfrm>
            <a:off x="9408944" y="1402316"/>
            <a:ext cx="0" cy="3738272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/>
          <p:cNvCxnSpPr/>
          <p:nvPr/>
        </p:nvCxnSpPr>
        <p:spPr>
          <a:xfrm>
            <a:off x="612870" y="1414318"/>
            <a:ext cx="0" cy="366177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644769" y="1870444"/>
            <a:ext cx="8764175" cy="2400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/>
        </p:nvCxnSpPr>
        <p:spPr>
          <a:xfrm>
            <a:off x="587325" y="1390315"/>
            <a:ext cx="8828655" cy="2400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ector recto 29"/>
          <p:cNvCxnSpPr/>
          <p:nvPr/>
        </p:nvCxnSpPr>
        <p:spPr>
          <a:xfrm>
            <a:off x="587325" y="5116585"/>
            <a:ext cx="8828655" cy="2400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53" y="2017162"/>
            <a:ext cx="525201" cy="528095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758026" y="2146160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LBL-1205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483" y="2034387"/>
            <a:ext cx="525201" cy="528095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3898556" y="2163385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LBL-1206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047" y="3754641"/>
            <a:ext cx="525201" cy="528095"/>
          </a:xfrm>
          <a:prstGeom prst="rect">
            <a:avLst/>
          </a:prstGeom>
        </p:spPr>
      </p:pic>
      <p:sp>
        <p:nvSpPr>
          <p:cNvPr id="46" name="CuadroTexto 45"/>
          <p:cNvSpPr txBox="1"/>
          <p:nvPr/>
        </p:nvSpPr>
        <p:spPr>
          <a:xfrm>
            <a:off x="7349120" y="3883639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LBL-1209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47" name="Imagen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52" y="2639151"/>
            <a:ext cx="493437" cy="494781"/>
          </a:xfrm>
          <a:prstGeom prst="rect">
            <a:avLst/>
          </a:prstGeom>
        </p:spPr>
      </p:pic>
      <p:sp>
        <p:nvSpPr>
          <p:cNvPr id="48" name="CuadroTexto 47"/>
          <p:cNvSpPr txBox="1"/>
          <p:nvPr/>
        </p:nvSpPr>
        <p:spPr>
          <a:xfrm>
            <a:off x="3932689" y="2725706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390" y="2092996"/>
            <a:ext cx="493437" cy="494781"/>
          </a:xfrm>
          <a:prstGeom prst="rect">
            <a:avLst/>
          </a:prstGeom>
        </p:spPr>
      </p:pic>
      <p:sp>
        <p:nvSpPr>
          <p:cNvPr id="51" name="CuadroTexto 50"/>
          <p:cNvSpPr txBox="1"/>
          <p:nvPr/>
        </p:nvSpPr>
        <p:spPr>
          <a:xfrm>
            <a:off x="1820627" y="2179551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LBL-125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92" y="3695735"/>
            <a:ext cx="493437" cy="494781"/>
          </a:xfrm>
          <a:prstGeom prst="rect">
            <a:avLst/>
          </a:prstGeom>
        </p:spPr>
      </p:pic>
      <p:sp>
        <p:nvSpPr>
          <p:cNvPr id="53" name="CuadroTexto 52"/>
          <p:cNvSpPr txBox="1"/>
          <p:nvPr/>
        </p:nvSpPr>
        <p:spPr>
          <a:xfrm>
            <a:off x="1791429" y="3782290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LBL-124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66" y="2027185"/>
            <a:ext cx="478791" cy="481451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6244073" y="2117622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LBL-143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861" y="2051692"/>
            <a:ext cx="478791" cy="481451"/>
          </a:xfrm>
          <a:prstGeom prst="rect">
            <a:avLst/>
          </a:prstGeom>
        </p:spPr>
      </p:pic>
      <p:sp>
        <p:nvSpPr>
          <p:cNvPr id="57" name="CuadroTexto 56"/>
          <p:cNvSpPr txBox="1"/>
          <p:nvPr/>
        </p:nvSpPr>
        <p:spPr>
          <a:xfrm>
            <a:off x="8357668" y="2142129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LBL-183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410" y="2832968"/>
            <a:ext cx="478791" cy="481451"/>
          </a:xfrm>
          <a:prstGeom prst="rect">
            <a:avLst/>
          </a:prstGeom>
        </p:spPr>
      </p:pic>
      <p:sp>
        <p:nvSpPr>
          <p:cNvPr id="59" name="CuadroTexto 58"/>
          <p:cNvSpPr txBox="1"/>
          <p:nvPr/>
        </p:nvSpPr>
        <p:spPr>
          <a:xfrm>
            <a:off x="8368217" y="2923405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LBL-193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60" name="Imagen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90" y="5294756"/>
            <a:ext cx="493437" cy="494781"/>
          </a:xfrm>
          <a:prstGeom prst="rect">
            <a:avLst/>
          </a:prstGeom>
        </p:spPr>
      </p:pic>
      <p:sp>
        <p:nvSpPr>
          <p:cNvPr id="61" name="CuadroTexto 60"/>
          <p:cNvSpPr txBox="1"/>
          <p:nvPr/>
        </p:nvSpPr>
        <p:spPr>
          <a:xfrm>
            <a:off x="1054514" y="5717285"/>
            <a:ext cx="1373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E-</a:t>
            </a:r>
            <a:r>
              <a:rPr lang="es-ES" sz="1400" b="1" dirty="0" err="1" smtClean="0"/>
              <a:t>Claims</a:t>
            </a:r>
            <a:endParaRPr lang="es-CO" sz="1400" b="1" dirty="0"/>
          </a:p>
        </p:txBody>
      </p:sp>
      <p:pic>
        <p:nvPicPr>
          <p:cNvPr id="62" name="Imagen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416" y="5273286"/>
            <a:ext cx="478791" cy="481451"/>
          </a:xfrm>
          <a:prstGeom prst="rect">
            <a:avLst/>
          </a:prstGeom>
        </p:spPr>
      </p:pic>
      <p:sp>
        <p:nvSpPr>
          <p:cNvPr id="63" name="CuadroTexto 62"/>
          <p:cNvSpPr txBox="1"/>
          <p:nvPr/>
        </p:nvSpPr>
        <p:spPr>
          <a:xfrm>
            <a:off x="2187877" y="5725436"/>
            <a:ext cx="761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SIRCo</a:t>
            </a:r>
            <a:endParaRPr lang="es-CO" sz="1400" b="1" dirty="0"/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2658" y="3258139"/>
            <a:ext cx="489424" cy="486743"/>
          </a:xfrm>
          <a:prstGeom prst="rect">
            <a:avLst/>
          </a:prstGeom>
        </p:spPr>
      </p:pic>
      <p:sp>
        <p:nvSpPr>
          <p:cNvPr id="65" name="CuadroTexto 64"/>
          <p:cNvSpPr txBox="1"/>
          <p:nvPr/>
        </p:nvSpPr>
        <p:spPr>
          <a:xfrm>
            <a:off x="3972483" y="3374897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LBL-723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66" name="Imagen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856" y="2063472"/>
            <a:ext cx="489424" cy="486743"/>
          </a:xfrm>
          <a:prstGeom prst="rect">
            <a:avLst/>
          </a:prstGeom>
        </p:spPr>
      </p:pic>
      <p:sp>
        <p:nvSpPr>
          <p:cNvPr id="67" name="CuadroTexto 66"/>
          <p:cNvSpPr txBox="1"/>
          <p:nvPr/>
        </p:nvSpPr>
        <p:spPr>
          <a:xfrm>
            <a:off x="5277681" y="2180230"/>
            <a:ext cx="729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smtClean="0">
                <a:solidFill>
                  <a:schemeClr val="bg1"/>
                </a:solidFill>
              </a:rPr>
              <a:t>LBL-793</a:t>
            </a:r>
            <a:endParaRPr lang="es-CO" sz="1000" dirty="0">
              <a:solidFill>
                <a:schemeClr val="bg1"/>
              </a:solidFill>
            </a:endParaRPr>
          </a:p>
        </p:txBody>
      </p:sp>
      <p:pic>
        <p:nvPicPr>
          <p:cNvPr id="68" name="Imagen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752" y="5294756"/>
            <a:ext cx="489424" cy="486743"/>
          </a:xfrm>
          <a:prstGeom prst="rect">
            <a:avLst/>
          </a:prstGeom>
        </p:spPr>
      </p:pic>
      <p:sp>
        <p:nvSpPr>
          <p:cNvPr id="69" name="CuadroTexto 68"/>
          <p:cNvSpPr txBox="1"/>
          <p:nvPr/>
        </p:nvSpPr>
        <p:spPr>
          <a:xfrm>
            <a:off x="3229869" y="5740098"/>
            <a:ext cx="1248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Encuestas</a:t>
            </a:r>
            <a:endParaRPr lang="es-CO" sz="1400" b="1" dirty="0"/>
          </a:p>
        </p:txBody>
      </p:sp>
      <p:sp>
        <p:nvSpPr>
          <p:cNvPr id="72" name="Arco 71"/>
          <p:cNvSpPr/>
          <p:nvPr/>
        </p:nvSpPr>
        <p:spPr>
          <a:xfrm rot="8222097">
            <a:off x="6466702" y="3969071"/>
            <a:ext cx="1437212" cy="1432732"/>
          </a:xfrm>
          <a:prstGeom prst="arc">
            <a:avLst/>
          </a:prstGeom>
          <a:ln>
            <a:headEnd type="triangle"/>
            <a:tailEnd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3" name="CuadroTexto 72"/>
          <p:cNvSpPr txBox="1"/>
          <p:nvPr/>
        </p:nvSpPr>
        <p:spPr>
          <a:xfrm>
            <a:off x="6802859" y="5423278"/>
            <a:ext cx="84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/>
              <a:t>5 días</a:t>
            </a:r>
          </a:p>
          <a:p>
            <a:pPr algn="ctr"/>
            <a:r>
              <a:rPr lang="es-ES" i="1" dirty="0" smtClean="0"/>
              <a:t>AON</a:t>
            </a:r>
            <a:endParaRPr lang="es-CO" i="1" dirty="0"/>
          </a:p>
        </p:txBody>
      </p:sp>
      <p:sp>
        <p:nvSpPr>
          <p:cNvPr id="74" name="Arco 73"/>
          <p:cNvSpPr/>
          <p:nvPr/>
        </p:nvSpPr>
        <p:spPr>
          <a:xfrm rot="8222097">
            <a:off x="7645143" y="3974644"/>
            <a:ext cx="1437212" cy="1432732"/>
          </a:xfrm>
          <a:prstGeom prst="arc">
            <a:avLst/>
          </a:prstGeom>
          <a:ln>
            <a:headEnd type="triangle"/>
            <a:tailEnd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CuadroTexto 74"/>
          <p:cNvSpPr txBox="1"/>
          <p:nvPr/>
        </p:nvSpPr>
        <p:spPr>
          <a:xfrm>
            <a:off x="7986182" y="5427624"/>
            <a:ext cx="84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/>
              <a:t>Hasta 1 mes</a:t>
            </a:r>
          </a:p>
          <a:p>
            <a:pPr algn="ctr"/>
            <a:r>
              <a:rPr lang="es-ES" i="1" dirty="0" smtClean="0"/>
              <a:t>AON</a:t>
            </a:r>
            <a:endParaRPr lang="es-CO" i="1" dirty="0"/>
          </a:p>
        </p:txBody>
      </p:sp>
      <p:sp>
        <p:nvSpPr>
          <p:cNvPr id="76" name="Arco 75"/>
          <p:cNvSpPr/>
          <p:nvPr/>
        </p:nvSpPr>
        <p:spPr>
          <a:xfrm rot="8222097">
            <a:off x="5335732" y="3977093"/>
            <a:ext cx="1437212" cy="1432732"/>
          </a:xfrm>
          <a:prstGeom prst="arc">
            <a:avLst/>
          </a:prstGeom>
          <a:ln>
            <a:headEnd type="triangle"/>
            <a:tailEnd w="lg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7" name="CuadroTexto 76"/>
          <p:cNvSpPr txBox="1"/>
          <p:nvPr/>
        </p:nvSpPr>
        <p:spPr>
          <a:xfrm>
            <a:off x="5605313" y="5374057"/>
            <a:ext cx="846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i="1" dirty="0" smtClean="0"/>
              <a:t>1 día o menos</a:t>
            </a:r>
          </a:p>
          <a:p>
            <a:pPr algn="ctr"/>
            <a:r>
              <a:rPr lang="es-ES" i="1" dirty="0" smtClean="0"/>
              <a:t>ST</a:t>
            </a:r>
            <a:endParaRPr lang="es-CO" i="1" dirty="0"/>
          </a:p>
        </p:txBody>
      </p:sp>
      <p:sp>
        <p:nvSpPr>
          <p:cNvPr id="78" name="CuadroTexto 77"/>
          <p:cNvSpPr txBox="1"/>
          <p:nvPr/>
        </p:nvSpPr>
        <p:spPr>
          <a:xfrm>
            <a:off x="9814131" y="3295490"/>
            <a:ext cx="2070871" cy="258532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ES" dirty="0" smtClean="0"/>
              <a:t>Inicio de garantía por HU  a partir de la fecha de paso a producción, 30 días después de entrega en UAT o 7 días calendario después de la finalización del sprint de cierre. </a:t>
            </a:r>
            <a:endParaRPr lang="es-CO" dirty="0"/>
          </a:p>
        </p:txBody>
      </p:sp>
      <p:cxnSp>
        <p:nvCxnSpPr>
          <p:cNvPr id="80" name="Conector curvado 79"/>
          <p:cNvCxnSpPr>
            <a:endCxn id="78" idx="1"/>
          </p:cNvCxnSpPr>
          <p:nvPr/>
        </p:nvCxnSpPr>
        <p:spPr>
          <a:xfrm>
            <a:off x="8839313" y="3799168"/>
            <a:ext cx="974818" cy="78898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5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0586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 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2F58588-576D-46D5-80D6-8A24D7A02F27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4bffbd67-204f-4941-9f8d-5e376a982f9f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27008</TotalTime>
  <Words>289</Words>
  <Application>Microsoft Office PowerPoint</Application>
  <PresentationFormat>Panorámica</PresentationFormat>
  <Paragraphs>95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8" baseType="lpstr">
      <vt:lpstr>ＭＳ Ｐゴシック</vt:lpstr>
      <vt:lpstr>Arial</vt:lpstr>
      <vt:lpstr>Arial Narrow</vt:lpstr>
      <vt:lpstr>Calibri</vt:lpstr>
      <vt:lpstr>Calibri Light</vt:lpstr>
      <vt:lpstr>Courier New</vt:lpstr>
      <vt:lpstr>Impact</vt:lpstr>
      <vt:lpstr>Segoe UI</vt:lpstr>
      <vt:lpstr>Segoe UI Semibold</vt:lpstr>
      <vt:lpstr>Tahoma</vt:lpstr>
      <vt:lpstr>Tema de Office</vt:lpstr>
      <vt:lpstr>Presentación de PowerPoint</vt:lpstr>
      <vt:lpstr> Distribución Squad Sprint Cierre</vt:lpstr>
      <vt:lpstr>PLANEACIÓN GENERAL   Cierre fábrica ágil AON</vt:lpstr>
      <vt:lpstr>Resumen entrega (Historias por Sprint)</vt:lpstr>
      <vt:lpstr>Metodología de trabajo</vt:lpstr>
      <vt:lpstr>Ejemplo Tablero Kanban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Marcela Vergara Lopez</cp:lastModifiedBy>
  <cp:revision>415</cp:revision>
  <cp:lastPrinted>2018-05-14T12:53:52Z</cp:lastPrinted>
  <dcterms:created xsi:type="dcterms:W3CDTF">2017-11-17T14:24:31Z</dcterms:created>
  <dcterms:modified xsi:type="dcterms:W3CDTF">2018-08-30T00:04:33Z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